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58" r:id="rId4"/>
    <p:sldId id="259" r:id="rId5"/>
    <p:sldId id="260" r:id="rId6"/>
    <p:sldId id="262" r:id="rId7"/>
    <p:sldId id="269" r:id="rId8"/>
    <p:sldId id="270" r:id="rId9"/>
    <p:sldId id="261" r:id="rId10"/>
    <p:sldId id="267" r:id="rId11"/>
    <p:sldId id="263" r:id="rId12"/>
    <p:sldId id="266" r:id="rId13"/>
    <p:sldId id="264" r:id="rId14"/>
    <p:sldId id="265" r:id="rId15"/>
    <p:sldId id="271" r:id="rId16"/>
    <p:sldId id="272"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21" autoAdjust="0"/>
  </p:normalViewPr>
  <p:slideViewPr>
    <p:cSldViewPr>
      <p:cViewPr>
        <p:scale>
          <a:sx n="66" d="100"/>
          <a:sy n="66" d="100"/>
        </p:scale>
        <p:origin x="-630" y="-27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A1024F-EAC6-47A1-AD25-67A4D10FCAD1}"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CB30C-56A5-4214-92C7-580043E59F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1024F-EAC6-47A1-AD25-67A4D10FCAD1}"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CB30C-56A5-4214-92C7-580043E59F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1024F-EAC6-47A1-AD25-67A4D10FCAD1}"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CB30C-56A5-4214-92C7-580043E59F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1024F-EAC6-47A1-AD25-67A4D10FCAD1}"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CB30C-56A5-4214-92C7-580043E59F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1024F-EAC6-47A1-AD25-67A4D10FCAD1}"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CB30C-56A5-4214-92C7-580043E59FB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A1024F-EAC6-47A1-AD25-67A4D10FCAD1}" type="datetimeFigureOut">
              <a:rPr lang="en-US" smtClean="0"/>
              <a:pPr/>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CB30C-56A5-4214-92C7-580043E59F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A1024F-EAC6-47A1-AD25-67A4D10FCAD1}" type="datetimeFigureOut">
              <a:rPr lang="en-US" smtClean="0"/>
              <a:pPr/>
              <a:t>4/24/2014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8CB30C-56A5-4214-92C7-580043E59F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A1024F-EAC6-47A1-AD25-67A4D10FCAD1}" type="datetimeFigureOut">
              <a:rPr lang="en-US" smtClean="0"/>
              <a:pPr/>
              <a:t>4/24/2014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8CB30C-56A5-4214-92C7-580043E59F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A1024F-EAC6-47A1-AD25-67A4D10FCAD1}" type="datetimeFigureOut">
              <a:rPr lang="en-US" smtClean="0"/>
              <a:pPr/>
              <a:t>4/24/2014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8CB30C-56A5-4214-92C7-580043E59F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A1024F-EAC6-47A1-AD25-67A4D10FCAD1}" type="datetimeFigureOut">
              <a:rPr lang="en-US" smtClean="0"/>
              <a:pPr/>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CB30C-56A5-4214-92C7-580043E59F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A1024F-EAC6-47A1-AD25-67A4D10FCAD1}" type="datetimeFigureOut">
              <a:rPr lang="en-US" smtClean="0"/>
              <a:pPr/>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CB30C-56A5-4214-92C7-580043E59FB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A1024F-EAC6-47A1-AD25-67A4D10FCAD1}" type="datetimeFigureOut">
              <a:rPr lang="en-US" smtClean="0"/>
              <a:pPr/>
              <a:t>4/24/2014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8CB30C-56A5-4214-92C7-580043E59F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sz="3100" dirty="0" err="1" smtClean="0"/>
              <a:t>CountryData</a:t>
            </a:r>
            <a:r>
              <a:rPr lang="en-US" sz="3100" dirty="0" smtClean="0"/>
              <a:t> workshop:  Building Better Dissemination Systems for National Development Indicators</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562600"/>
          </a:xfrm>
        </p:spPr>
        <p:txBody>
          <a:bodyPr>
            <a:normAutofit lnSpcReduction="10000"/>
          </a:bodyPr>
          <a:lstStyle/>
          <a:p>
            <a:pPr algn="just">
              <a:buNone/>
            </a:pPr>
            <a:endParaRPr lang="en-US" sz="1300" dirty="0"/>
          </a:p>
          <a:p>
            <a:pPr algn="ctr">
              <a:lnSpc>
                <a:spcPct val="80000"/>
              </a:lnSpc>
            </a:pPr>
            <a:endParaRPr lang="en-US" dirty="0" smtClean="0"/>
          </a:p>
          <a:p>
            <a:pPr algn="ctr">
              <a:lnSpc>
                <a:spcPct val="80000"/>
              </a:lnSpc>
              <a:buNone/>
            </a:pPr>
            <a:endParaRPr lang="en-US" dirty="0" smtClean="0"/>
          </a:p>
          <a:p>
            <a:pPr algn="ctr">
              <a:lnSpc>
                <a:spcPct val="80000"/>
              </a:lnSpc>
              <a:buNone/>
            </a:pPr>
            <a:endParaRPr lang="en-US" dirty="0" smtClean="0"/>
          </a:p>
          <a:p>
            <a:pPr algn="ctr">
              <a:lnSpc>
                <a:spcPct val="80000"/>
              </a:lnSpc>
              <a:buNone/>
            </a:pPr>
            <a:r>
              <a:rPr lang="en-US" sz="4000" dirty="0" smtClean="0"/>
              <a:t>Differences between national and international reported indicators</a:t>
            </a:r>
          </a:p>
          <a:p>
            <a:pPr algn="ctr">
              <a:lnSpc>
                <a:spcPct val="80000"/>
              </a:lnSpc>
              <a:buNone/>
            </a:pPr>
            <a:endParaRPr lang="en-US" dirty="0" smtClean="0"/>
          </a:p>
          <a:p>
            <a:pPr algn="ctr">
              <a:lnSpc>
                <a:spcPct val="80000"/>
              </a:lnSpc>
              <a:buNone/>
            </a:pPr>
            <a:r>
              <a:rPr lang="en-US" dirty="0" smtClean="0"/>
              <a:t>BY Joseph C. </a:t>
            </a:r>
            <a:r>
              <a:rPr lang="en-US" dirty="0" err="1" smtClean="0"/>
              <a:t>Kamara</a:t>
            </a:r>
            <a:endParaRPr lang="en-US" dirty="0" smtClean="0"/>
          </a:p>
          <a:p>
            <a:pPr algn="ctr">
              <a:lnSpc>
                <a:spcPct val="80000"/>
              </a:lnSpc>
              <a:buNone/>
            </a:pPr>
            <a:endParaRPr lang="en-US" dirty="0" smtClean="0"/>
          </a:p>
          <a:p>
            <a:pPr algn="ctr">
              <a:lnSpc>
                <a:spcPct val="80000"/>
              </a:lnSpc>
              <a:buNone/>
            </a:pPr>
            <a:r>
              <a:rPr lang="en-US" dirty="0" smtClean="0"/>
              <a:t>Liberia Institute of Statistics &amp; Go Information Services (LISGIS)</a:t>
            </a:r>
          </a:p>
          <a:p>
            <a:pPr algn="ctr">
              <a:lnSpc>
                <a:spcPct val="80000"/>
              </a:lnSpc>
            </a:pPr>
            <a:endParaRPr lang="en-US" dirty="0" smtClean="0"/>
          </a:p>
          <a:p>
            <a:pPr algn="ctr">
              <a:lnSpc>
                <a:spcPct val="80000"/>
              </a:lnSpc>
              <a:buNone/>
            </a:pPr>
            <a:r>
              <a:rPr lang="en-US" dirty="0" smtClean="0"/>
              <a:t>24</a:t>
            </a:r>
            <a:r>
              <a:rPr lang="en-US" baseline="30000" dirty="0" smtClean="0"/>
              <a:t>TH</a:t>
            </a:r>
            <a:r>
              <a:rPr lang="en-US" dirty="0" smtClean="0"/>
              <a:t> April 2014</a:t>
            </a:r>
          </a:p>
          <a:p>
            <a:pPr algn="just">
              <a:buNone/>
            </a:pPr>
            <a:endParaRPr lang="en-US"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32500" lnSpcReduction="20000"/>
          </a:bodyPr>
          <a:lstStyle/>
          <a:p>
            <a:pPr algn="just">
              <a:buNone/>
            </a:pPr>
            <a:endParaRPr lang="en-US" sz="6200" b="1" dirty="0" smtClean="0"/>
          </a:p>
          <a:p>
            <a:pPr algn="just">
              <a:buNone/>
            </a:pPr>
            <a:r>
              <a:rPr lang="en-US" sz="6200" b="1" dirty="0" smtClean="0"/>
              <a:t>(National Methodology)</a:t>
            </a:r>
          </a:p>
          <a:p>
            <a:pPr algn="just">
              <a:buNone/>
            </a:pPr>
            <a:endParaRPr lang="en-US" b="1" dirty="0" smtClean="0"/>
          </a:p>
          <a:p>
            <a:pPr marL="0" indent="0" algn="just">
              <a:buNone/>
            </a:pPr>
            <a:r>
              <a:rPr lang="en-US" sz="6200" dirty="0" smtClean="0"/>
              <a:t>The indicator is computed as Numbers of Households using improved Sanitation, to the total population, expressed as a percentage. The same method applies to the rural and urban estimates.</a:t>
            </a:r>
          </a:p>
          <a:p>
            <a:pPr marL="0" indent="0" algn="just">
              <a:buNone/>
            </a:pPr>
            <a:endParaRPr lang="en-US" dirty="0" smtClean="0"/>
          </a:p>
          <a:p>
            <a:pPr algn="just">
              <a:buNone/>
            </a:pPr>
            <a:r>
              <a:rPr lang="en-US" sz="6200" b="1" dirty="0" smtClean="0"/>
              <a:t>(International indicator)Methodology</a:t>
            </a:r>
          </a:p>
          <a:p>
            <a:pPr algn="just">
              <a:buNone/>
            </a:pPr>
            <a:endParaRPr lang="en-US" sz="5000" dirty="0" smtClean="0"/>
          </a:p>
          <a:p>
            <a:pPr marL="0" indent="0" algn="just">
              <a:buNone/>
            </a:pPr>
            <a:r>
              <a:rPr lang="en-US" sz="6200" dirty="0" smtClean="0"/>
              <a:t>The indicator is computed as the ratio of the number of people using improved sanitation facilities, to the total population, expressed as a percentage. The same method applies to the rural and urban estimates.</a:t>
            </a:r>
          </a:p>
          <a:p>
            <a:pPr marL="0" indent="0" algn="just">
              <a:buNone/>
            </a:pPr>
            <a:endParaRPr lang="en-US" sz="6200" dirty="0" smtClean="0"/>
          </a:p>
          <a:p>
            <a:pPr marL="0" indent="0" algn="just">
              <a:buNone/>
            </a:pPr>
            <a:endParaRPr lang="en-US" sz="6200" dirty="0" smtClean="0"/>
          </a:p>
          <a:p>
            <a:pPr algn="just">
              <a:buNone/>
            </a:pPr>
            <a:r>
              <a:rPr lang="en-US" sz="6200" b="1" dirty="0" smtClean="0"/>
              <a:t>(National Data source-comments and limitations)</a:t>
            </a:r>
          </a:p>
          <a:p>
            <a:pPr algn="just">
              <a:buNone/>
            </a:pPr>
            <a:endParaRPr lang="en-US" sz="6200" dirty="0" smtClean="0"/>
          </a:p>
          <a:p>
            <a:pPr algn="just">
              <a:buNone/>
            </a:pPr>
            <a:r>
              <a:rPr lang="en-US" sz="6200" dirty="0" smtClean="0"/>
              <a:t>LDHS, </a:t>
            </a:r>
            <a:r>
              <a:rPr lang="en-US" sz="6600" dirty="0" smtClean="0"/>
              <a:t>and Administrative reported data from MOHSW</a:t>
            </a:r>
            <a:endParaRPr lang="en-US" sz="6200" dirty="0" smtClean="0"/>
          </a:p>
          <a:p>
            <a:pPr algn="just">
              <a:buNone/>
            </a:pPr>
            <a:r>
              <a:rPr lang="en-US" sz="6200" b="1" dirty="0" smtClean="0"/>
              <a:t>(International Data Source comments and limitations)</a:t>
            </a:r>
          </a:p>
          <a:p>
            <a:pPr algn="just">
              <a:buNone/>
            </a:pPr>
            <a:endParaRPr lang="en-US" sz="5000" dirty="0" smtClean="0"/>
          </a:p>
          <a:p>
            <a:pPr marL="0" indent="0" algn="just">
              <a:buNone/>
            </a:pPr>
            <a:r>
              <a:rPr lang="en-US" sz="6200" dirty="0" smtClean="0"/>
              <a:t>Primary data sources used including Multiple Indicator Cluster Surveys (MICS), Demographic Health Surveys (DHS), World Health Surveys (WHS), Core Welfare Indicator Questionnaires (CWIQ), and population censuses. </a:t>
            </a:r>
          </a:p>
          <a:p>
            <a:pPr marL="0" indent="0" algn="just">
              <a:buNone/>
            </a:pPr>
            <a:endParaRPr lang="en-US" sz="6200" dirty="0" smtClean="0"/>
          </a:p>
          <a:p>
            <a:pPr marL="0" indent="0" algn="just">
              <a:buNone/>
            </a:pPr>
            <a:endParaRPr lang="en-US" sz="5000" dirty="0" smtClean="0"/>
          </a:p>
          <a:p>
            <a:endParaRPr lang="en-US" sz="5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
            <a:ext cx="8534400" cy="6934200"/>
          </a:xfrm>
        </p:spPr>
        <p:txBody>
          <a:bodyPr>
            <a:noAutofit/>
          </a:bodyPr>
          <a:lstStyle/>
          <a:p>
            <a:pPr algn="just">
              <a:buNone/>
            </a:pPr>
            <a:r>
              <a:rPr lang="en-US" sz="2000" b="1" dirty="0" smtClean="0"/>
              <a:t>-Differences</a:t>
            </a:r>
          </a:p>
          <a:p>
            <a:pPr marL="0" indent="0" algn="just">
              <a:buNone/>
            </a:pPr>
            <a:r>
              <a:rPr lang="en-US" sz="2000" dirty="0" smtClean="0"/>
              <a:t>The international agency (Joint Monitoring </a:t>
            </a:r>
            <a:r>
              <a:rPr lang="en-US" sz="2000" dirty="0" err="1" smtClean="0"/>
              <a:t>Programme</a:t>
            </a:r>
            <a:r>
              <a:rPr lang="en-US" sz="2000" dirty="0" smtClean="0"/>
              <a:t>, JMP) always uses model based estimates and projections while countries reports only on latest findings of census or household surveys.</a:t>
            </a:r>
          </a:p>
          <a:p>
            <a:pPr marL="0" indent="0" algn="just">
              <a:buNone/>
            </a:pPr>
            <a:endParaRPr lang="en-US" sz="2000" b="1" dirty="0" smtClean="0"/>
          </a:p>
          <a:p>
            <a:pPr marL="0" indent="0" algn="just">
              <a:buNone/>
            </a:pPr>
            <a:r>
              <a:rPr lang="en-US" sz="2000" b="1" dirty="0" smtClean="0"/>
              <a:t>-</a:t>
            </a:r>
            <a:r>
              <a:rPr lang="en-US" sz="2000" b="1" dirty="0"/>
              <a:t>Discrepancies</a:t>
            </a:r>
          </a:p>
          <a:p>
            <a:pPr algn="just">
              <a:buNone/>
            </a:pPr>
            <a:r>
              <a:rPr lang="en-US" sz="2000" dirty="0"/>
              <a:t>The origins of the most common discrepancies between global and national figures are:</a:t>
            </a:r>
          </a:p>
          <a:p>
            <a:pPr algn="just">
              <a:buNone/>
            </a:pPr>
            <a:r>
              <a:rPr lang="en-US" sz="2000" dirty="0"/>
              <a:t>Use of different definitions of what constitutes access to sanitation.</a:t>
            </a:r>
          </a:p>
          <a:p>
            <a:pPr marL="0" indent="0" algn="just">
              <a:buNone/>
            </a:pPr>
            <a:r>
              <a:rPr lang="en-US" sz="2000" dirty="0"/>
              <a:t>Use of different total population estimates and different estimates for the distribution of the population among urban and rural areas.</a:t>
            </a:r>
          </a:p>
          <a:p>
            <a:pPr marL="0" indent="0" algn="just">
              <a:buNone/>
            </a:pPr>
            <a:r>
              <a:rPr lang="en-US" sz="2000" dirty="0"/>
              <a:t>Routinely reported data from line Ministries, also known as administratively reported data often only record cumulative totals of facilities constructed based on records from government-supported programs. Administrative data often do not take into account facilities constructed under NGO supported programs or facilities constructed by individual households without outside support. For these reasons administrative data are not used at international level for tracking progress towards the MDG drinking water and sanitation target</a:t>
            </a:r>
            <a:r>
              <a:rPr lang="en-US" sz="2000" dirty="0" smtClean="0"/>
              <a:t>.</a:t>
            </a:r>
          </a:p>
          <a:p>
            <a:pPr marL="0" indent="0" algn="just">
              <a:buNone/>
            </a:pPr>
            <a:endParaRPr lang="en-US" sz="2000" dirty="0"/>
          </a:p>
          <a:p>
            <a:pPr marL="0" indent="0" algn="just">
              <a:buNone/>
            </a:pPr>
            <a:endParaRPr lang="en-US" sz="1800" dirty="0"/>
          </a:p>
          <a:p>
            <a:pPr marL="0" indent="0" algn="just">
              <a:buNone/>
            </a:pPr>
            <a:endParaRPr lang="en-US" sz="1800" dirty="0" smtClean="0"/>
          </a:p>
          <a:p>
            <a:pPr algn="just">
              <a:buNone/>
            </a:pPr>
            <a:endParaRPr lang="en-US" sz="1800" dirty="0"/>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3" end="3"/>
                                            </p:txEl>
                                          </p:spTgt>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3000" fill="hold"/>
                                        <p:tgtEl>
                                          <p:spTgt spid="3">
                                            <p:txEl>
                                              <p:pRg st="0" end="0"/>
                                            </p:txEl>
                                          </p:spTgt>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3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pPr algn="just">
              <a:buNone/>
            </a:pPr>
            <a:r>
              <a:rPr lang="en-US" sz="2900" b="1" dirty="0" smtClean="0"/>
              <a:t>INDICATOR #4.	</a:t>
            </a:r>
            <a:r>
              <a:rPr lang="en-US" sz="2900" dirty="0" smtClean="0"/>
              <a:t> Total net enrolment ratio in primary education</a:t>
            </a:r>
          </a:p>
          <a:p>
            <a:pPr algn="just">
              <a:buNone/>
            </a:pPr>
            <a:r>
              <a:rPr lang="en-US" sz="2900" dirty="0" smtClean="0"/>
              <a:t> </a:t>
            </a:r>
          </a:p>
          <a:p>
            <a:pPr algn="just">
              <a:buNone/>
            </a:pPr>
            <a:r>
              <a:rPr lang="en-US" sz="2900" b="1" dirty="0" smtClean="0"/>
              <a:t>(National Definition)</a:t>
            </a:r>
            <a:endParaRPr lang="en-US" sz="2900" dirty="0" smtClean="0"/>
          </a:p>
          <a:p>
            <a:pPr marL="0" indent="0" algn="just">
              <a:buNone/>
            </a:pPr>
            <a:r>
              <a:rPr lang="en-US" sz="2900" dirty="0" smtClean="0"/>
              <a:t>The primary school net enrolment rate (NER) is the percentage of the primary school age (6-12 years) population that is enrolled in primary school. The official primary school going age is between 6-12 years. Sometimes, there are persons who were in school beyond the recommended primary school age, or not attending at the right age.</a:t>
            </a:r>
          </a:p>
          <a:p>
            <a:pPr marL="0" indent="0" algn="just">
              <a:buNone/>
            </a:pPr>
            <a:endParaRPr lang="en-US" sz="2900" dirty="0" smtClean="0"/>
          </a:p>
          <a:p>
            <a:pPr algn="just">
              <a:buNone/>
            </a:pPr>
            <a:r>
              <a:rPr lang="en-US" sz="2900" b="1" dirty="0" smtClean="0"/>
              <a:t>(International Definition)</a:t>
            </a:r>
            <a:endParaRPr lang="en-US" sz="2900" dirty="0" smtClean="0"/>
          </a:p>
          <a:p>
            <a:pPr marL="0" indent="0" algn="just">
              <a:buNone/>
            </a:pPr>
            <a:r>
              <a:rPr lang="en-US" sz="2900" dirty="0" smtClean="0"/>
              <a:t>Net primary enrolment rate in primary education is the number of children of official primary school age (according to ISCED97) who are enrolled in primary education as a percentage of the total children of the official school age population. Total net primary enrolment rate also includes children of primary school age enrolled in secondary education. </a:t>
            </a:r>
            <a:endParaRPr lang="en-US" sz="3600" dirty="0" smtClean="0"/>
          </a:p>
          <a:p>
            <a:pPr algn="just">
              <a:buNone/>
            </a:pPr>
            <a:endParaRPr lang="en-US" sz="3600"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
            <a:ext cx="8534400" cy="6629400"/>
          </a:xfrm>
        </p:spPr>
        <p:txBody>
          <a:bodyPr>
            <a:noAutofit/>
          </a:bodyPr>
          <a:lstStyle/>
          <a:p>
            <a:pPr algn="just">
              <a:buNone/>
            </a:pPr>
            <a:r>
              <a:rPr lang="en-US" sz="1800" b="1" dirty="0" smtClean="0"/>
              <a:t>(National Methodology/computation)</a:t>
            </a:r>
            <a:endParaRPr lang="en-US" sz="1800" dirty="0" smtClean="0"/>
          </a:p>
          <a:p>
            <a:pPr marL="0" indent="0" algn="just">
              <a:buNone/>
            </a:pPr>
            <a:r>
              <a:rPr lang="en-US" sz="2000" dirty="0" smtClean="0"/>
              <a:t>The analysis takes into consideration the differentials in the school attendance status, enrolment, education attainment.  It is organized into two broad categories of measures – educational input and educational output. Measures of educational input include school attendance and actual enrolment in school in any grade level of school. </a:t>
            </a:r>
            <a:endParaRPr lang="en-US" sz="2000" smtClean="0"/>
          </a:p>
          <a:p>
            <a:pPr marL="0" indent="0" algn="just">
              <a:buNone/>
            </a:pPr>
            <a:endParaRPr lang="en-US" sz="2000" b="1" dirty="0" smtClean="0"/>
          </a:p>
          <a:p>
            <a:pPr algn="just">
              <a:buNone/>
            </a:pPr>
            <a:r>
              <a:rPr lang="en-US" sz="2000" b="1" dirty="0" smtClean="0"/>
              <a:t>(International Methodology/computation)</a:t>
            </a:r>
            <a:endParaRPr lang="en-US" sz="2000" dirty="0" smtClean="0"/>
          </a:p>
          <a:p>
            <a:pPr marL="0" indent="0" algn="just">
              <a:buNone/>
            </a:pPr>
            <a:r>
              <a:rPr lang="en-US" sz="2000" dirty="0" smtClean="0"/>
              <a:t>To calculate the indicator one must first determine the population of official school age by reference to the theoretical starting age and duration of ISCED97 Level 1 (primary education) as reported by the country.</a:t>
            </a:r>
          </a:p>
          <a:p>
            <a:pPr marL="0" indent="0" algn="just">
              <a:buNone/>
            </a:pPr>
            <a:endParaRPr lang="en-US" sz="2000" dirty="0" smtClean="0"/>
          </a:p>
          <a:p>
            <a:pPr marL="0" indent="0" algn="just">
              <a:buNone/>
            </a:pPr>
            <a:r>
              <a:rPr lang="en-US" sz="2000" dirty="0" smtClean="0"/>
              <a:t>Then, the number of pupils enrolled in primary (or secondary) education who are of the official primary school age is divided by the population for the same age-group and the result is multiplied by 100. </a:t>
            </a:r>
            <a:endParaRPr lang="en-US" sz="2000" dirty="0"/>
          </a:p>
          <a:p>
            <a:pPr marL="0" indent="0" algn="just">
              <a:buNone/>
            </a:pPr>
            <a:endParaRPr lang="en-US" sz="1800" dirty="0" smtClean="0"/>
          </a:p>
          <a:p>
            <a:pPr algn="just">
              <a:buNone/>
            </a:pPr>
            <a:endParaRPr lang="en-US" sz="1400" dirty="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3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8" dur="30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3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30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6" fill="hold"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3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6"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6858000"/>
          </a:xfrm>
        </p:spPr>
        <p:txBody>
          <a:bodyPr>
            <a:normAutofit fontScale="32500" lnSpcReduction="20000"/>
          </a:bodyPr>
          <a:lstStyle/>
          <a:p>
            <a:pPr algn="just">
              <a:buNone/>
            </a:pPr>
            <a:endParaRPr lang="en-US" sz="4500" b="1" dirty="0" smtClean="0"/>
          </a:p>
          <a:p>
            <a:pPr algn="just">
              <a:buNone/>
            </a:pPr>
            <a:r>
              <a:rPr lang="en-US" sz="4500" b="1" dirty="0" smtClean="0"/>
              <a:t>(</a:t>
            </a:r>
            <a:r>
              <a:rPr lang="en-US" sz="6200" b="1" dirty="0" smtClean="0"/>
              <a:t>International Data Source comments and limitations)</a:t>
            </a:r>
          </a:p>
          <a:p>
            <a:pPr algn="just">
              <a:buNone/>
            </a:pPr>
            <a:endParaRPr lang="en-US" sz="4500" dirty="0" smtClean="0"/>
          </a:p>
          <a:p>
            <a:pPr marL="0" indent="0" algn="just">
              <a:buNone/>
            </a:pPr>
            <a:r>
              <a:rPr lang="en-US" sz="6200" dirty="0" smtClean="0"/>
              <a:t>Total NERs below 100 percent provide a measure of the proportion of primary school age children who are out of school. </a:t>
            </a:r>
          </a:p>
          <a:p>
            <a:pPr marL="0" indent="0" algn="just">
              <a:buNone/>
            </a:pPr>
            <a:endParaRPr lang="en-US" sz="6200" dirty="0" smtClean="0"/>
          </a:p>
          <a:p>
            <a:pPr algn="just">
              <a:buNone/>
            </a:pPr>
            <a:r>
              <a:rPr lang="en-US" sz="6200" b="1" dirty="0" smtClean="0"/>
              <a:t>-Differences</a:t>
            </a:r>
          </a:p>
          <a:p>
            <a:pPr marL="0" indent="0" algn="just">
              <a:buNone/>
            </a:pPr>
            <a:r>
              <a:rPr lang="en-US" sz="6200" dirty="0" smtClean="0"/>
              <a:t>Total NER includes children of primary school age who are enrolled in secondary school. UNESCO using UNPD population estimates may also have contributed to the difference.</a:t>
            </a:r>
          </a:p>
          <a:p>
            <a:pPr marL="0" indent="0" algn="just">
              <a:buNone/>
            </a:pPr>
            <a:endParaRPr lang="en-US" sz="6200" dirty="0" smtClean="0"/>
          </a:p>
          <a:p>
            <a:pPr algn="just">
              <a:buNone/>
            </a:pPr>
            <a:r>
              <a:rPr lang="en-US" sz="6200" b="1" dirty="0" smtClean="0"/>
              <a:t>-Discrepancies</a:t>
            </a:r>
          </a:p>
          <a:p>
            <a:pPr algn="just">
              <a:buNone/>
            </a:pPr>
            <a:endParaRPr lang="en-US" sz="6200" dirty="0" smtClean="0"/>
          </a:p>
          <a:p>
            <a:pPr marL="0" indent="0" algn="just">
              <a:buNone/>
            </a:pPr>
            <a:r>
              <a:rPr lang="en-US" sz="6200" dirty="0" smtClean="0"/>
              <a:t>Nationally-published figures may differ from the international ones because of differences between national education systems and ISCED97; or differences in coverage (i.e. the extent to which different types of education – e.g. private or special education – or different types of </a:t>
            </a:r>
            <a:r>
              <a:rPr lang="en-US" sz="6200" dirty="0" err="1" smtClean="0"/>
              <a:t>programmes</a:t>
            </a:r>
            <a:r>
              <a:rPr lang="en-US" sz="6200" dirty="0" smtClean="0"/>
              <a:t> e.g. adult education or early childhood care and education - are included in one rather than the other) and/or between national and the United Nations Population Division (UNPD) population data.</a:t>
            </a:r>
          </a:p>
          <a:p>
            <a:endParaRPr lang="en-US" sz="6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Forward</a:t>
            </a:r>
            <a:endParaRPr lang="en-US" dirty="0"/>
          </a:p>
        </p:txBody>
      </p:sp>
      <p:sp>
        <p:nvSpPr>
          <p:cNvPr id="3" name="Content Placeholder 2"/>
          <p:cNvSpPr>
            <a:spLocks noGrp="1"/>
          </p:cNvSpPr>
          <p:nvPr>
            <p:ph idx="1"/>
          </p:nvPr>
        </p:nvSpPr>
        <p:spPr/>
        <p:txBody>
          <a:bodyPr/>
          <a:lstStyle/>
          <a:p>
            <a:r>
              <a:rPr lang="en-US" dirty="0" smtClean="0"/>
              <a:t>Awareness through workshops, conferences</a:t>
            </a:r>
          </a:p>
          <a:p>
            <a:r>
              <a:rPr lang="en-US" smtClean="0"/>
              <a:t>Consensus </a:t>
            </a:r>
            <a:r>
              <a:rPr lang="en-US" dirty="0" smtClean="0"/>
              <a:t>with various Statistical Institutions</a:t>
            </a:r>
          </a:p>
          <a:p>
            <a:r>
              <a:rPr lang="en-US" smtClean="0"/>
              <a:t> </a:t>
            </a:r>
            <a:r>
              <a:rPr lang="en-US" dirty="0" smtClean="0"/>
              <a:t>Engaging institutional heads for standardization  </a:t>
            </a:r>
          </a:p>
          <a:p>
            <a:r>
              <a:rPr lang="en-US" dirty="0" smtClean="0"/>
              <a:t>Coordination between International and National Organization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a:buNone/>
            </a:pPr>
            <a:r>
              <a:rPr lang="en-US" dirty="0" smtClean="0"/>
              <a:t>				Thank you!</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smtClean="0"/>
              <a:t>The purpose of this presentation is to investigate the available metadata, and identify reasons for differences between national and international reported indicators,</a:t>
            </a:r>
          </a:p>
          <a:p>
            <a:pPr algn="just">
              <a:buNone/>
            </a:pPr>
            <a:endParaRPr lang="en-US" sz="1600" dirty="0" smtClean="0"/>
          </a:p>
          <a:p>
            <a:pPr marL="0" indent="0" algn="just">
              <a:buNone/>
            </a:pPr>
            <a:r>
              <a:rPr lang="en-US" dirty="0" smtClean="0"/>
              <a:t>To accomplish this investigation, we first consider the indicator, look at the national and international definition,  methodology, data source of both and compare them. </a:t>
            </a:r>
          </a:p>
          <a:p>
            <a:pPr marL="0" indent="0" algn="just">
              <a:buNone/>
            </a:pPr>
            <a:endParaRPr lang="en-US" sz="1700" dirty="0" smtClean="0"/>
          </a:p>
          <a:p>
            <a:pPr marL="0" indent="0" algn="just">
              <a:buNone/>
            </a:pPr>
            <a:r>
              <a:rPr lang="en-US" dirty="0" smtClean="0"/>
              <a:t>This will help us to identify the differences, and discrepancies between them, and as a consequence, be in a better position to narrow down those differences and discrepancies that exist.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705600"/>
          </a:xfrm>
        </p:spPr>
        <p:txBody>
          <a:bodyPr>
            <a:noAutofit/>
          </a:bodyPr>
          <a:lstStyle/>
          <a:p>
            <a:pPr algn="just">
              <a:buNone/>
            </a:pPr>
            <a:r>
              <a:rPr lang="en-US" sz="1800" dirty="0" smtClean="0"/>
              <a:t>INDICATOR </a:t>
            </a:r>
            <a:r>
              <a:rPr lang="en-US" sz="1800" dirty="0"/>
              <a:t>#1</a:t>
            </a:r>
            <a:r>
              <a:rPr lang="en-US" sz="1800" dirty="0" smtClean="0"/>
              <a:t>.</a:t>
            </a:r>
            <a:r>
              <a:rPr lang="en-US" sz="1800" b="1" dirty="0" smtClean="0"/>
              <a:t>	 Births attended by skilled health personnel </a:t>
            </a:r>
          </a:p>
          <a:p>
            <a:pPr algn="just">
              <a:buNone/>
            </a:pPr>
            <a:endParaRPr lang="en-US" sz="1800" dirty="0"/>
          </a:p>
          <a:p>
            <a:pPr algn="just">
              <a:buNone/>
            </a:pPr>
            <a:r>
              <a:rPr lang="en-US" sz="1800" b="1" dirty="0" smtClean="0"/>
              <a:t>(</a:t>
            </a:r>
            <a:r>
              <a:rPr lang="en-US" sz="1800" b="1" dirty="0"/>
              <a:t>National Definition)</a:t>
            </a:r>
            <a:endParaRPr lang="en-US" sz="1800" dirty="0"/>
          </a:p>
          <a:p>
            <a:pPr marL="0" indent="0" algn="just">
              <a:buNone/>
            </a:pPr>
            <a:r>
              <a:rPr lang="en-US" sz="2000" dirty="0"/>
              <a:t>Among women age 15-49 who had a live </a:t>
            </a:r>
            <a:r>
              <a:rPr lang="en-US" sz="2000" dirty="0" smtClean="0"/>
              <a:t>birth, </a:t>
            </a:r>
            <a:r>
              <a:rPr lang="en-US" sz="2000" dirty="0"/>
              <a:t>the percentage who received prenatal care from a skilled </a:t>
            </a:r>
            <a:r>
              <a:rPr lang="en-US" sz="2000" dirty="0" smtClean="0"/>
              <a:t> health provider and delivered </a:t>
            </a:r>
            <a:r>
              <a:rPr lang="en-US" sz="2000" dirty="0"/>
              <a:t>in a health facility</a:t>
            </a:r>
            <a:r>
              <a:rPr lang="en-US" sz="2000" dirty="0" smtClean="0"/>
              <a:t>.</a:t>
            </a:r>
          </a:p>
          <a:p>
            <a:pPr marL="0" indent="0" algn="just">
              <a:buNone/>
            </a:pPr>
            <a:endParaRPr lang="en-US" sz="1800" dirty="0"/>
          </a:p>
          <a:p>
            <a:pPr algn="just">
              <a:buNone/>
            </a:pPr>
            <a:r>
              <a:rPr lang="en-US" sz="1800" b="1" dirty="0" smtClean="0"/>
              <a:t>(</a:t>
            </a:r>
            <a:r>
              <a:rPr lang="en-US" sz="1800" b="1" dirty="0"/>
              <a:t>International Definition</a:t>
            </a:r>
            <a:r>
              <a:rPr lang="en-US" sz="1800" b="1" dirty="0" smtClean="0"/>
              <a:t>)</a:t>
            </a:r>
            <a:endParaRPr lang="en-US" sz="1800" dirty="0"/>
          </a:p>
          <a:p>
            <a:pPr marL="0" indent="0" algn="just">
              <a:buNone/>
            </a:pPr>
            <a:r>
              <a:rPr lang="en-US" sz="2000" dirty="0"/>
              <a:t>Percentage of births attended by skilled health personnel (doctors, nurses or midwives) is the percentage of deliveries attended by health personnel trained in providing life saving obstetric care, including giving the necessary supervision, care and advice to women during pregnancy, </a:t>
            </a:r>
            <a:r>
              <a:rPr lang="en-US" sz="2000" dirty="0" err="1"/>
              <a:t>labour</a:t>
            </a:r>
            <a:r>
              <a:rPr lang="en-US" sz="2000" dirty="0"/>
              <a:t> and the post-partum period; conducting deliveries on their own; and caring for newborns. </a:t>
            </a:r>
            <a:r>
              <a:rPr lang="en-US" sz="2000" dirty="0" smtClean="0"/>
              <a:t>(Traditional </a:t>
            </a:r>
            <a:r>
              <a:rPr lang="en-US" sz="2000" dirty="0"/>
              <a:t>birth attendants, even if they receive a short training course, are not </a:t>
            </a:r>
            <a:r>
              <a:rPr lang="en-US" sz="2000" dirty="0" smtClean="0"/>
              <a:t>included).</a:t>
            </a:r>
            <a:endParaRPr lang="en-US" sz="2000" dirty="0"/>
          </a:p>
          <a:p>
            <a:pPr marL="0" indent="0" algn="just">
              <a:buNone/>
            </a:pPr>
            <a:endParaRPr lang="en-US" sz="1800" dirty="0" smtClean="0"/>
          </a:p>
          <a:p>
            <a:pPr marL="0" indent="0" algn="just">
              <a:buNone/>
            </a:pPr>
            <a:endParaRPr lang="en-US" sz="1550" dirty="0"/>
          </a:p>
          <a:p>
            <a:pPr algn="just">
              <a:buNone/>
            </a:pPr>
            <a:endParaRPr lang="en-US" sz="1550"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3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Autofit/>
          </a:bodyPr>
          <a:lstStyle/>
          <a:p>
            <a:pPr algn="just">
              <a:buNone/>
            </a:pPr>
            <a:r>
              <a:rPr lang="en-US" sz="1800" b="1" dirty="0" smtClean="0"/>
              <a:t>(National Methodology/computation)</a:t>
            </a:r>
            <a:endParaRPr lang="en-US" sz="1800" dirty="0" smtClean="0"/>
          </a:p>
          <a:p>
            <a:pPr marL="0" indent="0" algn="just">
              <a:buNone/>
            </a:pPr>
            <a:r>
              <a:rPr lang="en-GB" sz="1800" dirty="0" smtClean="0"/>
              <a:t>Women age 15-49 </a:t>
            </a:r>
            <a:r>
              <a:rPr lang="en-US" sz="1800" dirty="0" smtClean="0"/>
              <a:t>with a live birth attended by a skilled staff during delivery is expressed as a percentage of </a:t>
            </a:r>
            <a:r>
              <a:rPr lang="en-GB" sz="1800" dirty="0" smtClean="0"/>
              <a:t>all women age 15-49 </a:t>
            </a:r>
            <a:r>
              <a:rPr lang="en-US" sz="1800" dirty="0" smtClean="0"/>
              <a:t> with a live birth in the same period.</a:t>
            </a:r>
          </a:p>
          <a:p>
            <a:pPr algn="just">
              <a:buNone/>
            </a:pPr>
            <a:r>
              <a:rPr lang="en-US" sz="1800" b="1" dirty="0" smtClean="0"/>
              <a:t>(International Methodology/computation)</a:t>
            </a:r>
            <a:endParaRPr lang="en-US" sz="1800" dirty="0" smtClean="0"/>
          </a:p>
          <a:p>
            <a:pPr marL="0" indent="0" algn="just">
              <a:buNone/>
            </a:pPr>
            <a:r>
              <a:rPr lang="en-US" sz="1800" dirty="0" smtClean="0"/>
              <a:t>The number of women aged 15-49 with a live birth attended by a skilled health personnel (doctors, nurses or midwives) during delivery is expressed as a percentage of women aged 15-49 with a live birth in the same period.</a:t>
            </a:r>
          </a:p>
          <a:p>
            <a:pPr algn="just">
              <a:buNone/>
            </a:pPr>
            <a:endParaRPr lang="en-US" sz="1350" b="1" dirty="0" smtClean="0"/>
          </a:p>
          <a:p>
            <a:pPr algn="just">
              <a:buNone/>
            </a:pPr>
            <a:r>
              <a:rPr lang="en-US" sz="1800" b="1" dirty="0" smtClean="0"/>
              <a:t>-</a:t>
            </a:r>
            <a:r>
              <a:rPr lang="en-US" sz="1800" b="1" dirty="0"/>
              <a:t>Differences</a:t>
            </a:r>
            <a:endParaRPr lang="en-US" sz="1800" dirty="0"/>
          </a:p>
          <a:p>
            <a:pPr marL="0" indent="0" algn="just">
              <a:buNone/>
            </a:pPr>
            <a:r>
              <a:rPr lang="en-US" sz="1800" dirty="0" smtClean="0"/>
              <a:t>All live </a:t>
            </a:r>
            <a:r>
              <a:rPr lang="en-US" sz="1800" dirty="0"/>
              <a:t>birth that falls in the five years preceding the survey are among those included </a:t>
            </a:r>
            <a:r>
              <a:rPr lang="en-US" sz="1800" dirty="0" smtClean="0"/>
              <a:t> </a:t>
            </a:r>
            <a:r>
              <a:rPr lang="en-US" sz="1800" dirty="0"/>
              <a:t>for women between 15 – 49 years</a:t>
            </a:r>
            <a:r>
              <a:rPr lang="en-US" sz="1800" dirty="0" smtClean="0"/>
              <a:t>.</a:t>
            </a:r>
            <a:endParaRPr lang="en-US" sz="1800" dirty="0"/>
          </a:p>
          <a:p>
            <a:pPr marL="0" indent="0" algn="just">
              <a:buNone/>
            </a:pPr>
            <a:r>
              <a:rPr lang="en-US" sz="1800" dirty="0"/>
              <a:t>Additionally, there are differences in training of health personnel making it difficult to standardize the definition of skilled health personnel. This also makes </a:t>
            </a:r>
            <a:r>
              <a:rPr lang="en-US" sz="1800" dirty="0" smtClean="0"/>
              <a:t>it difficult </a:t>
            </a:r>
            <a:r>
              <a:rPr lang="en-US" sz="1800" dirty="0"/>
              <a:t>to standardize the definitions of doctors, nurses, midwives and substitute midwives</a:t>
            </a:r>
            <a:r>
              <a:rPr lang="en-US" sz="1800" dirty="0" smtClean="0"/>
              <a:t>.</a:t>
            </a:r>
          </a:p>
          <a:p>
            <a:pPr algn="just">
              <a:buNone/>
            </a:pPr>
            <a:r>
              <a:rPr lang="en-US" sz="1800" b="1" dirty="0" smtClean="0"/>
              <a:t>-Discrepancies</a:t>
            </a:r>
            <a:endParaRPr lang="en-US" sz="1800" dirty="0" smtClean="0"/>
          </a:p>
          <a:p>
            <a:pPr marL="0" indent="0" algn="just">
              <a:buNone/>
            </a:pPr>
            <a:r>
              <a:rPr lang="en-US" sz="1800" dirty="0" smtClean="0"/>
              <a:t>In terms of survey data, some survey reports may present a total percentage of births attended by a skilled health professional that does not conform to the MDG definition (e.g., total includes provider that is not considered skilled, such as a community health worker)</a:t>
            </a:r>
          </a:p>
          <a:p>
            <a:pPr algn="just">
              <a:buNone/>
            </a:pPr>
            <a:r>
              <a:rPr lang="en-US" sz="1800" dirty="0" smtClean="0"/>
              <a:t>National database included other skilled attendant not included in international birth.</a:t>
            </a:r>
          </a:p>
          <a:p>
            <a:pPr marL="0" indent="0" algn="just">
              <a:buNone/>
            </a:pPr>
            <a:endParaRPr lang="en-US" sz="1800" dirty="0"/>
          </a:p>
          <a:p>
            <a:pPr algn="just">
              <a:buNone/>
            </a:pPr>
            <a:endParaRPr lang="en-US" sz="1350"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3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 dur="30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3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30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3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30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12"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12"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3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
            <a:ext cx="8382000" cy="6705600"/>
          </a:xfrm>
        </p:spPr>
        <p:txBody>
          <a:bodyPr>
            <a:noAutofit/>
          </a:bodyPr>
          <a:lstStyle/>
          <a:p>
            <a:pPr algn="just">
              <a:buNone/>
            </a:pPr>
            <a:endParaRPr lang="en-US" sz="2000" b="1" dirty="0" smtClean="0"/>
          </a:p>
          <a:p>
            <a:pPr algn="just">
              <a:buNone/>
            </a:pPr>
            <a:r>
              <a:rPr lang="en-US" sz="2000" dirty="0" smtClean="0"/>
              <a:t>INDICATOR </a:t>
            </a:r>
            <a:r>
              <a:rPr lang="en-US" sz="2000" dirty="0"/>
              <a:t>#2</a:t>
            </a:r>
            <a:r>
              <a:rPr lang="en-US" sz="2000" dirty="0" smtClean="0"/>
              <a:t>.</a:t>
            </a:r>
            <a:r>
              <a:rPr lang="en-US" sz="2000" b="1" dirty="0" smtClean="0"/>
              <a:t>	 Literacy rate </a:t>
            </a:r>
            <a:endParaRPr lang="en-US" sz="2000" b="1" dirty="0"/>
          </a:p>
          <a:p>
            <a:pPr algn="just">
              <a:buNone/>
            </a:pPr>
            <a:endParaRPr lang="en-US" sz="2000" dirty="0"/>
          </a:p>
          <a:p>
            <a:pPr algn="just">
              <a:buNone/>
            </a:pPr>
            <a:r>
              <a:rPr lang="en-US" sz="2000" b="1" dirty="0"/>
              <a:t>(National Definition)</a:t>
            </a:r>
            <a:endParaRPr lang="en-US" sz="2000" dirty="0"/>
          </a:p>
          <a:p>
            <a:pPr marL="0" indent="0" algn="just">
              <a:buNone/>
            </a:pPr>
            <a:r>
              <a:rPr lang="en-US" sz="2000" dirty="0"/>
              <a:t>Literacy rate is the percentage of the population age 10 years an above who can read and write a simple sentence in any </a:t>
            </a:r>
            <a:r>
              <a:rPr lang="en-US" sz="2000" dirty="0" smtClean="0"/>
              <a:t>language</a:t>
            </a:r>
          </a:p>
          <a:p>
            <a:pPr marL="0" indent="0" algn="just">
              <a:buNone/>
            </a:pPr>
            <a:endParaRPr lang="en-US" sz="2000" dirty="0"/>
          </a:p>
          <a:p>
            <a:pPr algn="just">
              <a:buNone/>
            </a:pPr>
            <a:r>
              <a:rPr lang="en-US" sz="2000" b="1" dirty="0"/>
              <a:t> (International Definition)</a:t>
            </a:r>
            <a:endParaRPr lang="en-US" sz="2000" dirty="0"/>
          </a:p>
          <a:p>
            <a:pPr marL="0" indent="0" algn="just">
              <a:buNone/>
            </a:pPr>
            <a:r>
              <a:rPr lang="en-US" sz="2000" dirty="0"/>
              <a:t>Literacy rate of 15–24 year-olds, or the youth literacy rate, is the percentage of the population aged 15–24 years who can both read and write with understanding a short simple statement on everyday life</a:t>
            </a:r>
            <a:r>
              <a:rPr lang="en-US" sz="2000" dirty="0" smtClean="0"/>
              <a:t>.</a:t>
            </a:r>
          </a:p>
          <a:p>
            <a:pPr marL="0" indent="0" algn="just">
              <a:buNone/>
            </a:pPr>
            <a:endParaRPr lang="en-US" sz="2000" dirty="0"/>
          </a:p>
          <a:p>
            <a:pPr algn="just">
              <a:buNone/>
            </a:pPr>
            <a:r>
              <a:rPr lang="en-US" sz="2000" b="1" dirty="0"/>
              <a:t>(National Methodology/computation)</a:t>
            </a:r>
            <a:endParaRPr lang="en-US" sz="2000" dirty="0"/>
          </a:p>
          <a:p>
            <a:pPr marL="0" indent="0" algn="just">
              <a:buNone/>
            </a:pPr>
            <a:r>
              <a:rPr lang="en-US" sz="2000" dirty="0"/>
              <a:t>Literacy rate is measured as the number of persons age 10 years and above who can read and write in any language, divided by the total population of persons in the same age group multiplied by </a:t>
            </a:r>
            <a:r>
              <a:rPr lang="en-US" sz="2000" dirty="0" smtClean="0"/>
              <a:t>100</a:t>
            </a:r>
          </a:p>
          <a:p>
            <a:pPr marL="0" indent="0" algn="just">
              <a:buNone/>
            </a:pPr>
            <a:endParaRPr lang="en-US" sz="2000" dirty="0"/>
          </a:p>
          <a:p>
            <a:pPr algn="just">
              <a:buNone/>
            </a:pPr>
            <a:endParaRPr lang="en-US" sz="1800" dirty="0"/>
          </a:p>
          <a:p>
            <a:pPr algn="just">
              <a:buNone/>
            </a:pPr>
            <a:endParaRPr lang="en-US" sz="1250" dirty="0"/>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458200" cy="6400800"/>
          </a:xfrm>
        </p:spPr>
        <p:txBody>
          <a:bodyPr>
            <a:noAutofit/>
          </a:bodyPr>
          <a:lstStyle/>
          <a:p>
            <a:pPr algn="just">
              <a:buNone/>
            </a:pPr>
            <a:endParaRPr lang="en-US" sz="2000" b="1" dirty="0" smtClean="0"/>
          </a:p>
          <a:p>
            <a:pPr algn="just">
              <a:buNone/>
            </a:pPr>
            <a:r>
              <a:rPr lang="en-US" sz="2000" b="1" dirty="0" smtClean="0"/>
              <a:t>(International Methodology/computation)</a:t>
            </a:r>
            <a:endParaRPr lang="en-US" sz="2000" dirty="0" smtClean="0"/>
          </a:p>
          <a:p>
            <a:pPr marL="0" indent="0" algn="just">
              <a:buNone/>
            </a:pPr>
            <a:r>
              <a:rPr lang="en-US" sz="2000" dirty="0" smtClean="0"/>
              <a:t>Literacy rates are computed by dividing the number of people aged 15–24 years who are literate by the total population in the same age group, the result is then multiplied by 100.</a:t>
            </a:r>
          </a:p>
          <a:p>
            <a:pPr algn="just">
              <a:buNone/>
            </a:pPr>
            <a:endParaRPr lang="en-US" sz="2000" b="1" dirty="0" smtClean="0"/>
          </a:p>
          <a:p>
            <a:pPr algn="just">
              <a:buNone/>
            </a:pPr>
            <a:endParaRPr lang="en-US" sz="2000" b="1" dirty="0" smtClean="0"/>
          </a:p>
          <a:p>
            <a:pPr algn="just">
              <a:buNone/>
            </a:pPr>
            <a:r>
              <a:rPr lang="en-US" sz="2000" b="1" dirty="0" smtClean="0"/>
              <a:t>(National Data source-comments and limitations)</a:t>
            </a:r>
            <a:endParaRPr lang="en-US" sz="2000" dirty="0" smtClean="0"/>
          </a:p>
          <a:p>
            <a:pPr marL="0" indent="0" algn="just">
              <a:buNone/>
            </a:pPr>
            <a:r>
              <a:rPr lang="en-US" sz="2000" dirty="0" smtClean="0"/>
              <a:t>Censuses, surveys and administrative records. </a:t>
            </a:r>
          </a:p>
          <a:p>
            <a:pPr marL="0" indent="0" algn="just">
              <a:buNone/>
            </a:pPr>
            <a:endParaRPr lang="en-US" sz="2000" dirty="0" smtClean="0"/>
          </a:p>
          <a:p>
            <a:pPr algn="just">
              <a:buNone/>
            </a:pPr>
            <a:r>
              <a:rPr lang="en-US" sz="2000" b="1" dirty="0" smtClean="0"/>
              <a:t>(International Data Source comments and limitations)</a:t>
            </a:r>
            <a:endParaRPr lang="en-US" sz="2000" dirty="0"/>
          </a:p>
          <a:p>
            <a:pPr marL="0" indent="0" algn="just">
              <a:buNone/>
            </a:pPr>
            <a:r>
              <a:rPr lang="en-US" sz="2000" dirty="0" smtClean="0"/>
              <a:t>Censuses and surveys</a:t>
            </a:r>
          </a:p>
          <a:p>
            <a:pPr marL="0" indent="0" algn="just">
              <a:buNone/>
            </a:pPr>
            <a:endParaRPr lang="en-US" sz="1800" dirty="0" smtClean="0"/>
          </a:p>
          <a:p>
            <a:pPr marL="0" indent="0" algn="just">
              <a:buNone/>
            </a:pPr>
            <a:endParaRPr lang="en-US" sz="1600" dirty="0"/>
          </a:p>
          <a:p>
            <a:pPr algn="just">
              <a:buNone/>
            </a:pPr>
            <a:r>
              <a:rPr lang="en-US" sz="1600" dirty="0"/>
              <a:t> </a:t>
            </a:r>
          </a:p>
          <a:p>
            <a:pPr marL="0" indent="0" algn="just">
              <a:buNone/>
            </a:pPr>
            <a:endParaRPr lang="en-US" sz="1350" dirty="0" smtClean="0"/>
          </a:p>
          <a:p>
            <a:pPr algn="just">
              <a:buNone/>
            </a:pPr>
            <a:endParaRPr lang="en-US" sz="1350" dirty="0"/>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30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8" dur="3000" fill="hold"/>
                                        <p:tgtEl>
                                          <p:spTgt spid="3">
                                            <p:txEl>
                                              <p:pRg st="8" end="8"/>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3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12" dur="3000" fill="hold"/>
                                        <p:tgtEl>
                                          <p:spTgt spid="3">
                                            <p:txEl>
                                              <p:pRg st="5" end="5"/>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3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6" dur="3000" fill="hold"/>
                                        <p:tgtEl>
                                          <p:spTgt spid="3">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3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4" dur="3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buNone/>
            </a:pPr>
            <a:endParaRPr lang="en-US" sz="2000" b="1" dirty="0" smtClean="0"/>
          </a:p>
          <a:p>
            <a:pPr algn="just">
              <a:buNone/>
            </a:pPr>
            <a:r>
              <a:rPr lang="en-US" sz="2000" b="1" dirty="0" smtClean="0"/>
              <a:t>-Differences</a:t>
            </a:r>
            <a:endParaRPr lang="en-US" sz="2000" dirty="0" smtClean="0"/>
          </a:p>
          <a:p>
            <a:pPr marL="457200" indent="-457200" algn="just">
              <a:buAutoNum type="arabicParenBoth"/>
            </a:pPr>
            <a:r>
              <a:rPr lang="en-US" sz="2000" dirty="0" smtClean="0"/>
              <a:t>Country figure is from the Multiple Indicator Cluster Survey (MICS) administrated jointly by UNICEF and the Ministry of Education of Liberia. These data are based on observed data reported by countries and territories. The survey package typically consists of the literacy questionnaire and supporting documentation.  Whereas National figure include data from administrative records</a:t>
            </a:r>
          </a:p>
          <a:p>
            <a:pPr marL="457200" indent="-457200" algn="just">
              <a:buAutoNum type="arabicParenBoth"/>
            </a:pPr>
            <a:endParaRPr lang="en-US" sz="2000" dirty="0" smtClean="0"/>
          </a:p>
          <a:p>
            <a:pPr marL="457200" indent="-457200" algn="just">
              <a:buAutoNum type="arabicParenBoth"/>
            </a:pPr>
            <a:r>
              <a:rPr lang="en-US" sz="2000" dirty="0" smtClean="0"/>
              <a:t>Counts of the literacy status is done for the population 10 years of age and older . </a:t>
            </a:r>
          </a:p>
          <a:p>
            <a:pPr marL="457200" indent="-457200" algn="just">
              <a:buNone/>
            </a:pPr>
            <a:endParaRPr lang="en-US" sz="2000" dirty="0" smtClean="0"/>
          </a:p>
          <a:p>
            <a:pPr marL="457200" indent="-457200" algn="just">
              <a:buAutoNum type="arabicParenBoth"/>
            </a:pPr>
            <a:r>
              <a:rPr lang="en-US" sz="2000" dirty="0" smtClean="0"/>
              <a:t>The literacy definition may vary from one country to another. Educational attainment or other data are not always used as a proxy for literacy</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buNone/>
            </a:pPr>
            <a:endParaRPr lang="en-US" sz="2000" b="1" dirty="0" smtClean="0"/>
          </a:p>
          <a:p>
            <a:pPr algn="just">
              <a:buNone/>
            </a:pPr>
            <a:r>
              <a:rPr lang="en-US" sz="2000" b="1" dirty="0" smtClean="0"/>
              <a:t>-Discrepancies</a:t>
            </a:r>
            <a:endParaRPr lang="en-US" sz="2000" dirty="0" smtClean="0"/>
          </a:p>
          <a:p>
            <a:pPr marL="457200" indent="-457200" algn="just">
              <a:buAutoNum type="arabicParenBoth"/>
            </a:pPr>
            <a:r>
              <a:rPr lang="en-US" sz="2000" dirty="0" smtClean="0"/>
              <a:t>Literacy rates published by the UNESCO Institute of Statistics (UIS) are based on national population censuses and household surveys. Discrepancies may arise since countries derive projected figures using methods that differ from those used by the UIS.  </a:t>
            </a:r>
          </a:p>
          <a:p>
            <a:pPr marL="457200" indent="-457200" algn="just">
              <a:buNone/>
            </a:pPr>
            <a:r>
              <a:rPr lang="en-US" sz="2000" dirty="0" smtClean="0"/>
              <a:t>- Example, Liberia (10 yrs &amp; above) : UIS  ( 15 – 24 yrs)</a:t>
            </a:r>
          </a:p>
          <a:p>
            <a:pPr marL="457200" indent="-457200" algn="just">
              <a:buAutoNum type="arabicParenBoth"/>
            </a:pPr>
            <a:endParaRPr lang="en-US" sz="2000" dirty="0" smtClean="0"/>
          </a:p>
          <a:p>
            <a:pPr marL="457200" indent="-457200" algn="just">
              <a:buNone/>
            </a:pPr>
            <a:endParaRPr lang="en-US" sz="2000" dirty="0" smtClean="0"/>
          </a:p>
          <a:p>
            <a:pPr>
              <a:buNone/>
            </a:pPr>
            <a:r>
              <a:rPr lang="en-US" sz="2000" dirty="0" smtClean="0"/>
              <a:t>(2) The Youth Literacy Rate reflects the outcomes of primary education over the previous 10 years or so.  Reasons for failing to achieve the literacy standard may include low quality of schooling, difficulties in attending school or dropping out before reaching grade 5. Literacy is measured crudely  by assuming that people with no schooling are illiterate. This causes difficulty for international comparisons. </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458200" cy="6629400"/>
          </a:xfrm>
        </p:spPr>
        <p:txBody>
          <a:bodyPr>
            <a:noAutofit/>
          </a:bodyPr>
          <a:lstStyle/>
          <a:p>
            <a:pPr algn="just">
              <a:buNone/>
            </a:pPr>
            <a:r>
              <a:rPr lang="en-US" sz="1800" dirty="0" smtClean="0"/>
              <a:t>INDICATOR #3.</a:t>
            </a:r>
            <a:r>
              <a:rPr lang="en-US" sz="1800" b="1" dirty="0" smtClean="0"/>
              <a:t>	</a:t>
            </a:r>
            <a:r>
              <a:rPr lang="en-US" sz="1800" dirty="0" smtClean="0"/>
              <a:t> </a:t>
            </a:r>
            <a:r>
              <a:rPr lang="en-US" sz="1800" b="1" dirty="0" smtClean="0"/>
              <a:t>Population using improved sanitation facilities</a:t>
            </a:r>
          </a:p>
          <a:p>
            <a:pPr algn="just">
              <a:buNone/>
            </a:pPr>
            <a:r>
              <a:rPr lang="en-US" sz="1800" dirty="0" smtClean="0"/>
              <a:t> </a:t>
            </a:r>
          </a:p>
          <a:p>
            <a:pPr algn="just">
              <a:buNone/>
            </a:pPr>
            <a:r>
              <a:rPr lang="en-US" sz="1800" b="1" dirty="0" smtClean="0"/>
              <a:t>(National Definition)</a:t>
            </a:r>
          </a:p>
          <a:p>
            <a:pPr marL="0" indent="0" algn="just">
              <a:buNone/>
            </a:pPr>
            <a:r>
              <a:rPr lang="en-US" sz="2000" dirty="0" smtClean="0"/>
              <a:t>A household using an improve sanitation facility is the percentage of the population with access to facilities use by only members of one household (i.e., it is not shared) and the facility use by the household separates the waste from human contact.</a:t>
            </a:r>
          </a:p>
          <a:p>
            <a:pPr algn="just">
              <a:buNone/>
            </a:pPr>
            <a:endParaRPr lang="en-US" sz="1800" b="1" dirty="0" smtClean="0"/>
          </a:p>
          <a:p>
            <a:pPr algn="just">
              <a:buNone/>
            </a:pPr>
            <a:r>
              <a:rPr lang="en-US" sz="1800" b="1" dirty="0" smtClean="0"/>
              <a:t>(International Definition)</a:t>
            </a:r>
          </a:p>
          <a:p>
            <a:pPr marL="0" indent="0" algn="just">
              <a:buNone/>
            </a:pPr>
            <a:r>
              <a:rPr lang="en-US" sz="2000" dirty="0" smtClean="0"/>
              <a:t>The proportion of the population using an improved sanitation facility, total, urban, rural, is the percentage of the population with access to facilities that hygienically separate human excreta from human contact. </a:t>
            </a:r>
          </a:p>
          <a:p>
            <a:pPr algn="just">
              <a:buNone/>
            </a:pPr>
            <a:endParaRPr lang="en-US" sz="1800" b="1" dirty="0" smtClean="0"/>
          </a:p>
          <a:p>
            <a:pPr algn="just">
              <a:buNone/>
            </a:pPr>
            <a:endParaRPr lang="en-US" sz="1800" dirty="0"/>
          </a:p>
          <a:p>
            <a:pPr algn="just">
              <a:buNone/>
            </a:pPr>
            <a:endParaRPr lang="en-US" sz="1800" dirty="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3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 dur="3000" fill="hold"/>
                                        <p:tgtEl>
                                          <p:spTgt spid="3">
                                            <p:txEl>
                                              <p:pRg st="5" end="5"/>
                                            </p:txEl>
                                          </p:spTgt>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3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3000" fill="hold"/>
                                        <p:tgtEl>
                                          <p:spTgt spid="3">
                                            <p:txEl>
                                              <p:pRg st="0" end="0"/>
                                            </p:txEl>
                                          </p:spTgt>
                                        </p:tgtEl>
                                        <p:attrNameLst>
                                          <p:attrName>ppt_y</p:attrName>
                                        </p:attrNameLst>
                                      </p:cBhvr>
                                      <p:tavLst>
                                        <p:tav tm="0">
                                          <p:val>
                                            <p:strVal val="0-#ppt_h/2"/>
                                          </p:val>
                                        </p:tav>
                                        <p:tav tm="100000">
                                          <p:val>
                                            <p:strVal val="#ppt_y"/>
                                          </p:val>
                                        </p:tav>
                                      </p:tavLst>
                                    </p:anim>
                                  </p:childTnLst>
                                </p:cTn>
                              </p:par>
                              <p:par>
                                <p:cTn id="13" presetID="2" presetClass="entr" presetSubtype="9"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3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3000" fill="hold"/>
                                        <p:tgtEl>
                                          <p:spTgt spid="3">
                                            <p:txEl>
                                              <p:pRg st="1" end="1"/>
                                            </p:txEl>
                                          </p:spTgt>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0-#ppt_h/2"/>
                                          </p:val>
                                        </p:tav>
                                        <p:tav tm="100000">
                                          <p:val>
                                            <p:strVal val="#ppt_y"/>
                                          </p:val>
                                        </p:tav>
                                      </p:tavLst>
                                    </p:anim>
                                  </p:childTnLst>
                                </p:cTn>
                              </p:par>
                              <p:par>
                                <p:cTn id="21" presetID="2" presetClass="entr" presetSubtype="9"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3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3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TotalTime>
  <Words>1234</Words>
  <Application>Microsoft Office PowerPoint</Application>
  <PresentationFormat>On-screen Show (4:3)</PresentationFormat>
  <Paragraphs>145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CountryData workshop:  Building Better Dissemination Systems for National Development Indicators </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Way Forward</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J. Kamara</dc:creator>
  <cp:lastModifiedBy>LocalAdmin</cp:lastModifiedBy>
  <cp:revision>70</cp:revision>
  <dcterms:created xsi:type="dcterms:W3CDTF">2014-04-17T10:31:03Z</dcterms:created>
  <dcterms:modified xsi:type="dcterms:W3CDTF">2014-04-24T03:47:49Z</dcterms:modified>
</cp:coreProperties>
</file>